
<file path=[Content_Types].xml><?xml version="1.0" encoding="utf-8"?>
<Types xmlns="http://schemas.openxmlformats.org/package/2006/content-types">
  <Default Extension="png" ContentType="image/png"/>
  <Default Extension="webp"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8" r:id="rId7"/>
    <p:sldId id="259" r:id="rId8"/>
  </p:sldIdLst>
  <p:sldSz cx="5346700"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D9E2"/>
    <a:srgbClr val="1628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821FB4-90FA-4E52-B0FB-7F7CACA97A19}" v="2" dt="2019-08-22T09:51:59.7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19" autoAdjust="0"/>
    <p:restoredTop sz="94660"/>
  </p:normalViewPr>
  <p:slideViewPr>
    <p:cSldViewPr snapToGrid="0">
      <p:cViewPr varScale="1">
        <p:scale>
          <a:sx n="106" d="100"/>
          <a:sy n="106" d="100"/>
        </p:scale>
        <p:origin x="312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na Kelola" userId="7babf702-495b-4ff7-b36f-fb8b2471d2b6" providerId="ADAL" clId="{A9821FB4-90FA-4E52-B0FB-7F7CACA97A19}"/>
    <pc:docChg chg="undo custSel modSld">
      <pc:chgData name="Elina Kelola" userId="7babf702-495b-4ff7-b36f-fb8b2471d2b6" providerId="ADAL" clId="{A9821FB4-90FA-4E52-B0FB-7F7CACA97A19}" dt="2019-08-22T09:52:31.292" v="45" actId="1035"/>
      <pc:docMkLst>
        <pc:docMk/>
      </pc:docMkLst>
      <pc:sldChg chg="addSp delSp modSp">
        <pc:chgData name="Elina Kelola" userId="7babf702-495b-4ff7-b36f-fb8b2471d2b6" providerId="ADAL" clId="{A9821FB4-90FA-4E52-B0FB-7F7CACA97A19}" dt="2019-08-22T09:52:31.292" v="45" actId="1035"/>
        <pc:sldMkLst>
          <pc:docMk/>
          <pc:sldMk cId="4074143889" sldId="259"/>
        </pc:sldMkLst>
        <pc:picChg chg="add mod">
          <ac:chgData name="Elina Kelola" userId="7babf702-495b-4ff7-b36f-fb8b2471d2b6" providerId="ADAL" clId="{A9821FB4-90FA-4E52-B0FB-7F7CACA97A19}" dt="2019-08-22T09:52:31.292" v="45" actId="1035"/>
          <ac:picMkLst>
            <pc:docMk/>
            <pc:sldMk cId="4074143889" sldId="259"/>
            <ac:picMk id="5" creationId="{93210CAF-3A23-45CE-9D3A-BCC1259734B9}"/>
          </ac:picMkLst>
        </pc:picChg>
        <pc:picChg chg="add mod">
          <ac:chgData name="Elina Kelola" userId="7babf702-495b-4ff7-b36f-fb8b2471d2b6" providerId="ADAL" clId="{A9821FB4-90FA-4E52-B0FB-7F7CACA97A19}" dt="2019-08-22T09:52:24.280" v="42" actId="1076"/>
          <ac:picMkLst>
            <pc:docMk/>
            <pc:sldMk cId="4074143889" sldId="259"/>
            <ac:picMk id="6" creationId="{AA829ECD-18EC-4084-B135-34AB1DE242AB}"/>
          </ac:picMkLst>
        </pc:picChg>
        <pc:picChg chg="add del">
          <ac:chgData name="Elina Kelola" userId="7babf702-495b-4ff7-b36f-fb8b2471d2b6" providerId="ADAL" clId="{A9821FB4-90FA-4E52-B0FB-7F7CACA97A19}" dt="2019-08-22T09:50:14.597" v="26" actId="478"/>
          <ac:picMkLst>
            <pc:docMk/>
            <pc:sldMk cId="4074143889" sldId="259"/>
            <ac:picMk id="7" creationId="{80E8DA20-5251-431B-833F-BE997E4B0B14}"/>
          </ac:picMkLst>
        </pc:picChg>
        <pc:picChg chg="add mod">
          <ac:chgData name="Elina Kelola" userId="7babf702-495b-4ff7-b36f-fb8b2471d2b6" providerId="ADAL" clId="{A9821FB4-90FA-4E52-B0FB-7F7CACA97A19}" dt="2019-08-22T09:52:31.292" v="45" actId="1035"/>
          <ac:picMkLst>
            <pc:docMk/>
            <pc:sldMk cId="4074143889" sldId="259"/>
            <ac:picMk id="8" creationId="{F4A5CAA7-030E-491A-BBFF-41A7005297AB}"/>
          </ac:picMkLst>
        </pc:picChg>
        <pc:picChg chg="add mod">
          <ac:chgData name="Elina Kelola" userId="7babf702-495b-4ff7-b36f-fb8b2471d2b6" providerId="ADAL" clId="{A9821FB4-90FA-4E52-B0FB-7F7CACA97A19}" dt="2019-08-22T09:52:31.292" v="45" actId="1035"/>
          <ac:picMkLst>
            <pc:docMk/>
            <pc:sldMk cId="4074143889" sldId="259"/>
            <ac:picMk id="11" creationId="{C8A6408F-2C80-49FF-BD57-C4085F3BA932}"/>
          </ac:picMkLst>
        </pc:picChg>
        <pc:picChg chg="add del mod">
          <ac:chgData name="Elina Kelola" userId="7babf702-495b-4ff7-b36f-fb8b2471d2b6" providerId="ADAL" clId="{A9821FB4-90FA-4E52-B0FB-7F7CACA97A19}" dt="2019-08-22T09:50:08.278" v="24" actId="478"/>
          <ac:picMkLst>
            <pc:docMk/>
            <pc:sldMk cId="4074143889" sldId="259"/>
            <ac:picMk id="12" creationId="{0BA4698C-BB47-474B-85EC-024380E5CB5D}"/>
          </ac:picMkLst>
        </pc:picChg>
        <pc:picChg chg="add del mod">
          <ac:chgData name="Elina Kelola" userId="7babf702-495b-4ff7-b36f-fb8b2471d2b6" providerId="ADAL" clId="{A9821FB4-90FA-4E52-B0FB-7F7CACA97A19}" dt="2019-08-22T09:49:56.475" v="16" actId="478"/>
          <ac:picMkLst>
            <pc:docMk/>
            <pc:sldMk cId="4074143889" sldId="259"/>
            <ac:picMk id="14" creationId="{7F570EAB-F6A1-4AB2-9C06-C9F09BAEF976}"/>
          </ac:picMkLst>
        </pc:picChg>
        <pc:picChg chg="add mod">
          <ac:chgData name="Elina Kelola" userId="7babf702-495b-4ff7-b36f-fb8b2471d2b6" providerId="ADAL" clId="{A9821FB4-90FA-4E52-B0FB-7F7CACA97A19}" dt="2019-08-22T09:52:31.292" v="45" actId="1035"/>
          <ac:picMkLst>
            <pc:docMk/>
            <pc:sldMk cId="4074143889" sldId="259"/>
            <ac:picMk id="15" creationId="{14A43EAF-3C05-4A71-AA76-636EE5F1DC4E}"/>
          </ac:picMkLst>
        </pc:picChg>
        <pc:picChg chg="add del">
          <ac:chgData name="Elina Kelola" userId="7babf702-495b-4ff7-b36f-fb8b2471d2b6" providerId="ADAL" clId="{A9821FB4-90FA-4E52-B0FB-7F7CACA97A19}" dt="2019-08-22T09:49:46.383" v="12" actId="478"/>
          <ac:picMkLst>
            <pc:docMk/>
            <pc:sldMk cId="4074143889" sldId="259"/>
            <ac:picMk id="16" creationId="{70235D2B-F6B6-48CD-A06B-DFD23691AF33}"/>
          </ac:picMkLst>
        </pc:picChg>
        <pc:picChg chg="del">
          <ac:chgData name="Elina Kelola" userId="7babf702-495b-4ff7-b36f-fb8b2471d2b6" providerId="ADAL" clId="{A9821FB4-90FA-4E52-B0FB-7F7CACA97A19}" dt="2019-08-22T09:52:11.445" v="37" actId="478"/>
          <ac:picMkLst>
            <pc:docMk/>
            <pc:sldMk cId="4074143889" sldId="259"/>
            <ac:picMk id="18" creationId="{ADC917A5-348E-4EEB-830C-52E0AD00BC6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401003" y="1237197"/>
            <a:ext cx="4544695" cy="2631887"/>
          </a:xfrm>
        </p:spPr>
        <p:txBody>
          <a:bodyPr anchor="b"/>
          <a:lstStyle>
            <a:lvl1pPr algn="ctr">
              <a:defRPr sz="3508"/>
            </a:lvl1pPr>
          </a:lstStyle>
          <a:p>
            <a:r>
              <a:rPr lang="fi-FI"/>
              <a:t>Muokkaa ots. perustyyl. napsautt.</a:t>
            </a:r>
            <a:endParaRPr lang="en-US" dirty="0"/>
          </a:p>
        </p:txBody>
      </p:sp>
      <p:sp>
        <p:nvSpPr>
          <p:cNvPr id="3" name="Subtitle 2"/>
          <p:cNvSpPr>
            <a:spLocks noGrp="1"/>
          </p:cNvSpPr>
          <p:nvPr>
            <p:ph type="subTitle" idx="1"/>
          </p:nvPr>
        </p:nvSpPr>
        <p:spPr>
          <a:xfrm>
            <a:off x="668338" y="3970580"/>
            <a:ext cx="4010025" cy="1825171"/>
          </a:xfrm>
        </p:spPr>
        <p:txBody>
          <a:bodyPr/>
          <a:lstStyle>
            <a:lvl1pPr marL="0" indent="0" algn="ctr">
              <a:buNone/>
              <a:defRPr sz="1403"/>
            </a:lvl1pPr>
            <a:lvl2pPr marL="267325" indent="0" algn="ctr">
              <a:buNone/>
              <a:defRPr sz="1169"/>
            </a:lvl2pPr>
            <a:lvl3pPr marL="534650" indent="0" algn="ctr">
              <a:buNone/>
              <a:defRPr sz="1052"/>
            </a:lvl3pPr>
            <a:lvl4pPr marL="801975" indent="0" algn="ctr">
              <a:buNone/>
              <a:defRPr sz="936"/>
            </a:lvl4pPr>
            <a:lvl5pPr marL="1069299" indent="0" algn="ctr">
              <a:buNone/>
              <a:defRPr sz="936"/>
            </a:lvl5pPr>
            <a:lvl6pPr marL="1336624" indent="0" algn="ctr">
              <a:buNone/>
              <a:defRPr sz="936"/>
            </a:lvl6pPr>
            <a:lvl7pPr marL="1603949" indent="0" algn="ctr">
              <a:buNone/>
              <a:defRPr sz="936"/>
            </a:lvl7pPr>
            <a:lvl8pPr marL="1871274" indent="0" algn="ctr">
              <a:buNone/>
              <a:defRPr sz="936"/>
            </a:lvl8pPr>
            <a:lvl9pPr marL="2138599" indent="0" algn="ctr">
              <a:buNone/>
              <a:defRPr sz="936"/>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9139E58E-C9D0-4580-8371-0A338358F10C}" type="datetimeFigureOut">
              <a:rPr lang="fi-FI" smtClean="0"/>
              <a:t>28.2.2020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197195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139E58E-C9D0-4580-8371-0A338358F10C}" type="datetimeFigureOut">
              <a:rPr lang="fi-FI" smtClean="0"/>
              <a:t>28.2.2020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3662849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26233" y="402483"/>
            <a:ext cx="1152882" cy="6406475"/>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367586" y="402483"/>
            <a:ext cx="3391813" cy="6406475"/>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139E58E-C9D0-4580-8371-0A338358F10C}" type="datetimeFigureOut">
              <a:rPr lang="fi-FI" smtClean="0"/>
              <a:t>28.2.2020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243571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139E58E-C9D0-4580-8371-0A338358F10C}" type="datetimeFigureOut">
              <a:rPr lang="fi-FI" smtClean="0"/>
              <a:t>28.2.2020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261986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364801" y="1884671"/>
            <a:ext cx="4611529" cy="3144614"/>
          </a:xfrm>
        </p:spPr>
        <p:txBody>
          <a:bodyPr anchor="b"/>
          <a:lstStyle>
            <a:lvl1pPr>
              <a:defRPr sz="3508"/>
            </a:lvl1pPr>
          </a:lstStyle>
          <a:p>
            <a:r>
              <a:rPr lang="fi-FI"/>
              <a:t>Muokkaa ots. perustyyl. napsautt.</a:t>
            </a:r>
            <a:endParaRPr lang="en-US" dirty="0"/>
          </a:p>
        </p:txBody>
      </p:sp>
      <p:sp>
        <p:nvSpPr>
          <p:cNvPr id="3" name="Text Placeholder 2"/>
          <p:cNvSpPr>
            <a:spLocks noGrp="1"/>
          </p:cNvSpPr>
          <p:nvPr>
            <p:ph type="body" idx="1"/>
          </p:nvPr>
        </p:nvSpPr>
        <p:spPr>
          <a:xfrm>
            <a:off x="364801" y="5059035"/>
            <a:ext cx="4611529" cy="1653678"/>
          </a:xfrm>
        </p:spPr>
        <p:txBody>
          <a:bodyPr/>
          <a:lstStyle>
            <a:lvl1pPr marL="0" indent="0">
              <a:buNone/>
              <a:defRPr sz="1403">
                <a:solidFill>
                  <a:schemeClr val="tx1"/>
                </a:solidFill>
              </a:defRPr>
            </a:lvl1pPr>
            <a:lvl2pPr marL="267325" indent="0">
              <a:buNone/>
              <a:defRPr sz="1169">
                <a:solidFill>
                  <a:schemeClr val="tx1">
                    <a:tint val="75000"/>
                  </a:schemeClr>
                </a:solidFill>
              </a:defRPr>
            </a:lvl2pPr>
            <a:lvl3pPr marL="534650" indent="0">
              <a:buNone/>
              <a:defRPr sz="1052">
                <a:solidFill>
                  <a:schemeClr val="tx1">
                    <a:tint val="75000"/>
                  </a:schemeClr>
                </a:solidFill>
              </a:defRPr>
            </a:lvl3pPr>
            <a:lvl4pPr marL="801975" indent="0">
              <a:buNone/>
              <a:defRPr sz="936">
                <a:solidFill>
                  <a:schemeClr val="tx1">
                    <a:tint val="75000"/>
                  </a:schemeClr>
                </a:solidFill>
              </a:defRPr>
            </a:lvl4pPr>
            <a:lvl5pPr marL="1069299" indent="0">
              <a:buNone/>
              <a:defRPr sz="936">
                <a:solidFill>
                  <a:schemeClr val="tx1">
                    <a:tint val="75000"/>
                  </a:schemeClr>
                </a:solidFill>
              </a:defRPr>
            </a:lvl5pPr>
            <a:lvl6pPr marL="1336624" indent="0">
              <a:buNone/>
              <a:defRPr sz="936">
                <a:solidFill>
                  <a:schemeClr val="tx1">
                    <a:tint val="75000"/>
                  </a:schemeClr>
                </a:solidFill>
              </a:defRPr>
            </a:lvl6pPr>
            <a:lvl7pPr marL="1603949" indent="0">
              <a:buNone/>
              <a:defRPr sz="936">
                <a:solidFill>
                  <a:schemeClr val="tx1">
                    <a:tint val="75000"/>
                  </a:schemeClr>
                </a:solidFill>
              </a:defRPr>
            </a:lvl7pPr>
            <a:lvl8pPr marL="1871274" indent="0">
              <a:buNone/>
              <a:defRPr sz="936">
                <a:solidFill>
                  <a:schemeClr val="tx1">
                    <a:tint val="75000"/>
                  </a:schemeClr>
                </a:solidFill>
              </a:defRPr>
            </a:lvl8pPr>
            <a:lvl9pPr marL="2138599" indent="0">
              <a:buNone/>
              <a:defRPr sz="936">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9139E58E-C9D0-4580-8371-0A338358F10C}" type="datetimeFigureOut">
              <a:rPr lang="fi-FI" smtClean="0"/>
              <a:t>28.2.2020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64117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367585" y="2012414"/>
            <a:ext cx="2272348" cy="479654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2706767" y="2012414"/>
            <a:ext cx="2272348" cy="479654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9139E58E-C9D0-4580-8371-0A338358F10C}" type="datetimeFigureOut">
              <a:rPr lang="fi-FI" smtClean="0"/>
              <a:t>28.2.2020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3819943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368282" y="402484"/>
            <a:ext cx="4611529" cy="1461188"/>
          </a:xfrm>
        </p:spPr>
        <p:txBody>
          <a:bodyPr/>
          <a:lstStyle/>
          <a:p>
            <a:r>
              <a:rPr lang="fi-FI"/>
              <a:t>Muokkaa ots. perustyyl. napsautt.</a:t>
            </a:r>
            <a:endParaRPr lang="en-US" dirty="0"/>
          </a:p>
        </p:txBody>
      </p:sp>
      <p:sp>
        <p:nvSpPr>
          <p:cNvPr id="3" name="Text Placeholder 2"/>
          <p:cNvSpPr>
            <a:spLocks noGrp="1"/>
          </p:cNvSpPr>
          <p:nvPr>
            <p:ph type="body" idx="1"/>
          </p:nvPr>
        </p:nvSpPr>
        <p:spPr>
          <a:xfrm>
            <a:off x="368283" y="1853171"/>
            <a:ext cx="2261904" cy="908210"/>
          </a:xfrm>
        </p:spPr>
        <p:txBody>
          <a:bodyPr anchor="b"/>
          <a:lstStyle>
            <a:lvl1pPr marL="0" indent="0">
              <a:buNone/>
              <a:defRPr sz="1403" b="1"/>
            </a:lvl1pPr>
            <a:lvl2pPr marL="267325" indent="0">
              <a:buNone/>
              <a:defRPr sz="1169" b="1"/>
            </a:lvl2pPr>
            <a:lvl3pPr marL="534650" indent="0">
              <a:buNone/>
              <a:defRPr sz="1052" b="1"/>
            </a:lvl3pPr>
            <a:lvl4pPr marL="801975" indent="0">
              <a:buNone/>
              <a:defRPr sz="936" b="1"/>
            </a:lvl4pPr>
            <a:lvl5pPr marL="1069299" indent="0">
              <a:buNone/>
              <a:defRPr sz="936" b="1"/>
            </a:lvl5pPr>
            <a:lvl6pPr marL="1336624" indent="0">
              <a:buNone/>
              <a:defRPr sz="936" b="1"/>
            </a:lvl6pPr>
            <a:lvl7pPr marL="1603949" indent="0">
              <a:buNone/>
              <a:defRPr sz="936" b="1"/>
            </a:lvl7pPr>
            <a:lvl8pPr marL="1871274" indent="0">
              <a:buNone/>
              <a:defRPr sz="936" b="1"/>
            </a:lvl8pPr>
            <a:lvl9pPr marL="2138599" indent="0">
              <a:buNone/>
              <a:defRPr sz="936" b="1"/>
            </a:lvl9pPr>
          </a:lstStyle>
          <a:p>
            <a:pPr lvl="0"/>
            <a:r>
              <a:rPr lang="fi-FI"/>
              <a:t>Muokkaa tekstin perustyylejä napsauttamalla</a:t>
            </a:r>
          </a:p>
        </p:txBody>
      </p:sp>
      <p:sp>
        <p:nvSpPr>
          <p:cNvPr id="4" name="Content Placeholder 3"/>
          <p:cNvSpPr>
            <a:spLocks noGrp="1"/>
          </p:cNvSpPr>
          <p:nvPr>
            <p:ph sz="half" idx="2"/>
          </p:nvPr>
        </p:nvSpPr>
        <p:spPr>
          <a:xfrm>
            <a:off x="368283" y="2761381"/>
            <a:ext cx="2261904" cy="406157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2706767" y="1853171"/>
            <a:ext cx="2273044" cy="908210"/>
          </a:xfrm>
        </p:spPr>
        <p:txBody>
          <a:bodyPr anchor="b"/>
          <a:lstStyle>
            <a:lvl1pPr marL="0" indent="0">
              <a:buNone/>
              <a:defRPr sz="1403" b="1"/>
            </a:lvl1pPr>
            <a:lvl2pPr marL="267325" indent="0">
              <a:buNone/>
              <a:defRPr sz="1169" b="1"/>
            </a:lvl2pPr>
            <a:lvl3pPr marL="534650" indent="0">
              <a:buNone/>
              <a:defRPr sz="1052" b="1"/>
            </a:lvl3pPr>
            <a:lvl4pPr marL="801975" indent="0">
              <a:buNone/>
              <a:defRPr sz="936" b="1"/>
            </a:lvl4pPr>
            <a:lvl5pPr marL="1069299" indent="0">
              <a:buNone/>
              <a:defRPr sz="936" b="1"/>
            </a:lvl5pPr>
            <a:lvl6pPr marL="1336624" indent="0">
              <a:buNone/>
              <a:defRPr sz="936" b="1"/>
            </a:lvl6pPr>
            <a:lvl7pPr marL="1603949" indent="0">
              <a:buNone/>
              <a:defRPr sz="936" b="1"/>
            </a:lvl7pPr>
            <a:lvl8pPr marL="1871274" indent="0">
              <a:buNone/>
              <a:defRPr sz="936" b="1"/>
            </a:lvl8pPr>
            <a:lvl9pPr marL="2138599" indent="0">
              <a:buNone/>
              <a:defRPr sz="936" b="1"/>
            </a:lvl9pPr>
          </a:lstStyle>
          <a:p>
            <a:pPr lvl="0"/>
            <a:r>
              <a:rPr lang="fi-FI"/>
              <a:t>Muokkaa tekstin perustyylejä napsauttamalla</a:t>
            </a:r>
          </a:p>
        </p:txBody>
      </p:sp>
      <p:sp>
        <p:nvSpPr>
          <p:cNvPr id="6" name="Content Placeholder 5"/>
          <p:cNvSpPr>
            <a:spLocks noGrp="1"/>
          </p:cNvSpPr>
          <p:nvPr>
            <p:ph sz="quarter" idx="4"/>
          </p:nvPr>
        </p:nvSpPr>
        <p:spPr>
          <a:xfrm>
            <a:off x="2706767" y="2761381"/>
            <a:ext cx="2273044" cy="406157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9139E58E-C9D0-4580-8371-0A338358F10C}" type="datetimeFigureOut">
              <a:rPr lang="fi-FI" smtClean="0"/>
              <a:t>28.2.2020</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509084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9139E58E-C9D0-4580-8371-0A338358F10C}" type="datetimeFigureOut">
              <a:rPr lang="fi-FI" smtClean="0"/>
              <a:t>28.2.2020</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3951423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39E58E-C9D0-4580-8371-0A338358F10C}" type="datetimeFigureOut">
              <a:rPr lang="fi-FI" smtClean="0"/>
              <a:t>28.2.2020</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1648743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368282" y="503978"/>
            <a:ext cx="1724450" cy="1763924"/>
          </a:xfrm>
        </p:spPr>
        <p:txBody>
          <a:bodyPr anchor="b"/>
          <a:lstStyle>
            <a:lvl1pPr>
              <a:defRPr sz="1871"/>
            </a:lvl1pPr>
          </a:lstStyle>
          <a:p>
            <a:r>
              <a:rPr lang="fi-FI"/>
              <a:t>Muokkaa ots. perustyyl. napsautt.</a:t>
            </a:r>
            <a:endParaRPr lang="en-US" dirty="0"/>
          </a:p>
        </p:txBody>
      </p:sp>
      <p:sp>
        <p:nvSpPr>
          <p:cNvPr id="3" name="Content Placeholder 2"/>
          <p:cNvSpPr>
            <a:spLocks noGrp="1"/>
          </p:cNvSpPr>
          <p:nvPr>
            <p:ph idx="1"/>
          </p:nvPr>
        </p:nvSpPr>
        <p:spPr>
          <a:xfrm>
            <a:off x="2273044" y="1088455"/>
            <a:ext cx="2706767" cy="5372269"/>
          </a:xfrm>
        </p:spPr>
        <p:txBody>
          <a:bodyPr/>
          <a:lstStyle>
            <a:lvl1pPr>
              <a:defRPr sz="1871"/>
            </a:lvl1pPr>
            <a:lvl2pPr>
              <a:defRPr sz="1637"/>
            </a:lvl2pPr>
            <a:lvl3pPr>
              <a:defRPr sz="1403"/>
            </a:lvl3pPr>
            <a:lvl4pPr>
              <a:defRPr sz="1169"/>
            </a:lvl4pPr>
            <a:lvl5pPr>
              <a:defRPr sz="1169"/>
            </a:lvl5pPr>
            <a:lvl6pPr>
              <a:defRPr sz="1169"/>
            </a:lvl6pPr>
            <a:lvl7pPr>
              <a:defRPr sz="1169"/>
            </a:lvl7pPr>
            <a:lvl8pPr>
              <a:defRPr sz="1169"/>
            </a:lvl8pPr>
            <a:lvl9pPr>
              <a:defRPr sz="1169"/>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368282" y="2267902"/>
            <a:ext cx="1724450" cy="4201570"/>
          </a:xfrm>
        </p:spPr>
        <p:txBody>
          <a:bodyPr/>
          <a:lstStyle>
            <a:lvl1pPr marL="0" indent="0">
              <a:buNone/>
              <a:defRPr sz="936"/>
            </a:lvl1pPr>
            <a:lvl2pPr marL="267325" indent="0">
              <a:buNone/>
              <a:defRPr sz="819"/>
            </a:lvl2pPr>
            <a:lvl3pPr marL="534650" indent="0">
              <a:buNone/>
              <a:defRPr sz="702"/>
            </a:lvl3pPr>
            <a:lvl4pPr marL="801975" indent="0">
              <a:buNone/>
              <a:defRPr sz="585"/>
            </a:lvl4pPr>
            <a:lvl5pPr marL="1069299" indent="0">
              <a:buNone/>
              <a:defRPr sz="585"/>
            </a:lvl5pPr>
            <a:lvl6pPr marL="1336624" indent="0">
              <a:buNone/>
              <a:defRPr sz="585"/>
            </a:lvl6pPr>
            <a:lvl7pPr marL="1603949" indent="0">
              <a:buNone/>
              <a:defRPr sz="585"/>
            </a:lvl7pPr>
            <a:lvl8pPr marL="1871274" indent="0">
              <a:buNone/>
              <a:defRPr sz="585"/>
            </a:lvl8pPr>
            <a:lvl9pPr marL="2138599" indent="0">
              <a:buNone/>
              <a:defRPr sz="585"/>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9139E58E-C9D0-4580-8371-0A338358F10C}" type="datetimeFigureOut">
              <a:rPr lang="fi-FI" smtClean="0"/>
              <a:t>28.2.2020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2002931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368282" y="503978"/>
            <a:ext cx="1724450" cy="1763924"/>
          </a:xfrm>
        </p:spPr>
        <p:txBody>
          <a:bodyPr anchor="b"/>
          <a:lstStyle>
            <a:lvl1pPr>
              <a:defRPr sz="1871"/>
            </a:lvl1pPr>
          </a:lstStyle>
          <a:p>
            <a:r>
              <a:rPr lang="fi-FI"/>
              <a:t>Muokkaa ots. perustyyl. napsautt.</a:t>
            </a:r>
            <a:endParaRPr lang="en-US" dirty="0"/>
          </a:p>
        </p:txBody>
      </p:sp>
      <p:sp>
        <p:nvSpPr>
          <p:cNvPr id="3" name="Picture Placeholder 2"/>
          <p:cNvSpPr>
            <a:spLocks noGrp="1" noChangeAspect="1"/>
          </p:cNvSpPr>
          <p:nvPr>
            <p:ph type="pic" idx="1"/>
          </p:nvPr>
        </p:nvSpPr>
        <p:spPr>
          <a:xfrm>
            <a:off x="2273044" y="1088455"/>
            <a:ext cx="2706767" cy="5372269"/>
          </a:xfrm>
        </p:spPr>
        <p:txBody>
          <a:bodyPr anchor="t"/>
          <a:lstStyle>
            <a:lvl1pPr marL="0" indent="0">
              <a:buNone/>
              <a:defRPr sz="1871"/>
            </a:lvl1pPr>
            <a:lvl2pPr marL="267325" indent="0">
              <a:buNone/>
              <a:defRPr sz="1637"/>
            </a:lvl2pPr>
            <a:lvl3pPr marL="534650" indent="0">
              <a:buNone/>
              <a:defRPr sz="1403"/>
            </a:lvl3pPr>
            <a:lvl4pPr marL="801975" indent="0">
              <a:buNone/>
              <a:defRPr sz="1169"/>
            </a:lvl4pPr>
            <a:lvl5pPr marL="1069299" indent="0">
              <a:buNone/>
              <a:defRPr sz="1169"/>
            </a:lvl5pPr>
            <a:lvl6pPr marL="1336624" indent="0">
              <a:buNone/>
              <a:defRPr sz="1169"/>
            </a:lvl6pPr>
            <a:lvl7pPr marL="1603949" indent="0">
              <a:buNone/>
              <a:defRPr sz="1169"/>
            </a:lvl7pPr>
            <a:lvl8pPr marL="1871274" indent="0">
              <a:buNone/>
              <a:defRPr sz="1169"/>
            </a:lvl8pPr>
            <a:lvl9pPr marL="2138599" indent="0">
              <a:buNone/>
              <a:defRPr sz="1169"/>
            </a:lvl9pPr>
          </a:lstStyle>
          <a:p>
            <a:r>
              <a:rPr lang="fi-FI"/>
              <a:t>Lisää kuva napsauttamalla kuvaketta</a:t>
            </a:r>
            <a:endParaRPr lang="en-US" dirty="0"/>
          </a:p>
        </p:txBody>
      </p:sp>
      <p:sp>
        <p:nvSpPr>
          <p:cNvPr id="4" name="Text Placeholder 3"/>
          <p:cNvSpPr>
            <a:spLocks noGrp="1"/>
          </p:cNvSpPr>
          <p:nvPr>
            <p:ph type="body" sz="half" idx="2"/>
          </p:nvPr>
        </p:nvSpPr>
        <p:spPr>
          <a:xfrm>
            <a:off x="368282" y="2267902"/>
            <a:ext cx="1724450" cy="4201570"/>
          </a:xfrm>
        </p:spPr>
        <p:txBody>
          <a:bodyPr/>
          <a:lstStyle>
            <a:lvl1pPr marL="0" indent="0">
              <a:buNone/>
              <a:defRPr sz="936"/>
            </a:lvl1pPr>
            <a:lvl2pPr marL="267325" indent="0">
              <a:buNone/>
              <a:defRPr sz="819"/>
            </a:lvl2pPr>
            <a:lvl3pPr marL="534650" indent="0">
              <a:buNone/>
              <a:defRPr sz="702"/>
            </a:lvl3pPr>
            <a:lvl4pPr marL="801975" indent="0">
              <a:buNone/>
              <a:defRPr sz="585"/>
            </a:lvl4pPr>
            <a:lvl5pPr marL="1069299" indent="0">
              <a:buNone/>
              <a:defRPr sz="585"/>
            </a:lvl5pPr>
            <a:lvl6pPr marL="1336624" indent="0">
              <a:buNone/>
              <a:defRPr sz="585"/>
            </a:lvl6pPr>
            <a:lvl7pPr marL="1603949" indent="0">
              <a:buNone/>
              <a:defRPr sz="585"/>
            </a:lvl7pPr>
            <a:lvl8pPr marL="1871274" indent="0">
              <a:buNone/>
              <a:defRPr sz="585"/>
            </a:lvl8pPr>
            <a:lvl9pPr marL="2138599" indent="0">
              <a:buNone/>
              <a:defRPr sz="585"/>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9139E58E-C9D0-4580-8371-0A338358F10C}" type="datetimeFigureOut">
              <a:rPr lang="fi-FI" smtClean="0"/>
              <a:t>28.2.2020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44B1E5F-2787-4437-8FF7-B32119B322A4}" type="slidenum">
              <a:rPr lang="fi-FI" smtClean="0"/>
              <a:t>‹#›</a:t>
            </a:fld>
            <a:endParaRPr lang="fi-FI"/>
          </a:p>
        </p:txBody>
      </p:sp>
    </p:spTree>
    <p:extLst>
      <p:ext uri="{BB962C8B-B14F-4D97-AF65-F5344CB8AC3E}">
        <p14:creationId xmlns:p14="http://schemas.microsoft.com/office/powerpoint/2010/main" val="597934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7586" y="402484"/>
            <a:ext cx="4611529" cy="1461188"/>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367586" y="2012414"/>
            <a:ext cx="4611529" cy="4796544"/>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367585" y="7006700"/>
            <a:ext cx="1203008" cy="402483"/>
          </a:xfrm>
          <a:prstGeom prst="rect">
            <a:avLst/>
          </a:prstGeom>
        </p:spPr>
        <p:txBody>
          <a:bodyPr vert="horz" lIns="91440" tIns="45720" rIns="91440" bIns="45720" rtlCol="0" anchor="ctr"/>
          <a:lstStyle>
            <a:lvl1pPr algn="l">
              <a:defRPr sz="702">
                <a:solidFill>
                  <a:schemeClr val="tx1">
                    <a:tint val="75000"/>
                  </a:schemeClr>
                </a:solidFill>
              </a:defRPr>
            </a:lvl1pPr>
          </a:lstStyle>
          <a:p>
            <a:fld id="{9139E58E-C9D0-4580-8371-0A338358F10C}" type="datetimeFigureOut">
              <a:rPr lang="fi-FI" smtClean="0"/>
              <a:t>28.2.2020</a:t>
            </a:fld>
            <a:endParaRPr lang="fi-FI"/>
          </a:p>
        </p:txBody>
      </p:sp>
      <p:sp>
        <p:nvSpPr>
          <p:cNvPr id="5" name="Footer Placeholder 4"/>
          <p:cNvSpPr>
            <a:spLocks noGrp="1"/>
          </p:cNvSpPr>
          <p:nvPr>
            <p:ph type="ftr" sz="quarter" idx="3"/>
          </p:nvPr>
        </p:nvSpPr>
        <p:spPr>
          <a:xfrm>
            <a:off x="1771095" y="7006700"/>
            <a:ext cx="1804511" cy="402483"/>
          </a:xfrm>
          <a:prstGeom prst="rect">
            <a:avLst/>
          </a:prstGeom>
        </p:spPr>
        <p:txBody>
          <a:bodyPr vert="horz" lIns="91440" tIns="45720" rIns="91440" bIns="45720" rtlCol="0" anchor="ctr"/>
          <a:lstStyle>
            <a:lvl1pPr algn="ctr">
              <a:defRPr sz="702">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3776107" y="7006700"/>
            <a:ext cx="1203008" cy="402483"/>
          </a:xfrm>
          <a:prstGeom prst="rect">
            <a:avLst/>
          </a:prstGeom>
        </p:spPr>
        <p:txBody>
          <a:bodyPr vert="horz" lIns="91440" tIns="45720" rIns="91440" bIns="45720" rtlCol="0" anchor="ctr"/>
          <a:lstStyle>
            <a:lvl1pPr algn="r">
              <a:defRPr sz="702">
                <a:solidFill>
                  <a:schemeClr val="tx1">
                    <a:tint val="75000"/>
                  </a:schemeClr>
                </a:solidFill>
              </a:defRPr>
            </a:lvl1pPr>
          </a:lstStyle>
          <a:p>
            <a:fld id="{844B1E5F-2787-4437-8FF7-B32119B322A4}" type="slidenum">
              <a:rPr lang="fi-FI" smtClean="0"/>
              <a:t>‹#›</a:t>
            </a:fld>
            <a:endParaRPr lang="fi-FI"/>
          </a:p>
        </p:txBody>
      </p:sp>
    </p:spTree>
    <p:extLst>
      <p:ext uri="{BB962C8B-B14F-4D97-AF65-F5344CB8AC3E}">
        <p14:creationId xmlns:p14="http://schemas.microsoft.com/office/powerpoint/2010/main" val="28572561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534650" rtl="0" eaLnBrk="1" latinLnBrk="0" hangingPunct="1">
        <a:lnSpc>
          <a:spcPct val="90000"/>
        </a:lnSpc>
        <a:spcBef>
          <a:spcPct val="0"/>
        </a:spcBef>
        <a:buNone/>
        <a:defRPr sz="2573" kern="1200">
          <a:solidFill>
            <a:schemeClr val="tx1"/>
          </a:solidFill>
          <a:latin typeface="+mj-lt"/>
          <a:ea typeface="+mj-ea"/>
          <a:cs typeface="+mj-cs"/>
        </a:defRPr>
      </a:lvl1pPr>
    </p:titleStyle>
    <p:bodyStyle>
      <a:lvl1pPr marL="133662" indent="-133662" algn="l" defTabSz="534650" rtl="0" eaLnBrk="1" latinLnBrk="0" hangingPunct="1">
        <a:lnSpc>
          <a:spcPct val="90000"/>
        </a:lnSpc>
        <a:spcBef>
          <a:spcPts val="585"/>
        </a:spcBef>
        <a:buFont typeface="Arial" panose="020B0604020202020204" pitchFamily="34" charset="0"/>
        <a:buChar char="•"/>
        <a:defRPr sz="1637" kern="1200">
          <a:solidFill>
            <a:schemeClr val="tx1"/>
          </a:solidFill>
          <a:latin typeface="+mn-lt"/>
          <a:ea typeface="+mn-ea"/>
          <a:cs typeface="+mn-cs"/>
        </a:defRPr>
      </a:lvl1pPr>
      <a:lvl2pPr marL="400987" indent="-133662" algn="l" defTabSz="534650" rtl="0" eaLnBrk="1" latinLnBrk="0" hangingPunct="1">
        <a:lnSpc>
          <a:spcPct val="90000"/>
        </a:lnSpc>
        <a:spcBef>
          <a:spcPts val="292"/>
        </a:spcBef>
        <a:buFont typeface="Arial" panose="020B0604020202020204" pitchFamily="34" charset="0"/>
        <a:buChar char="•"/>
        <a:defRPr sz="1403" kern="1200">
          <a:solidFill>
            <a:schemeClr val="tx1"/>
          </a:solidFill>
          <a:latin typeface="+mn-lt"/>
          <a:ea typeface="+mn-ea"/>
          <a:cs typeface="+mn-cs"/>
        </a:defRPr>
      </a:lvl2pPr>
      <a:lvl3pPr marL="668312" indent="-133662" algn="l" defTabSz="534650" rtl="0" eaLnBrk="1" latinLnBrk="0" hangingPunct="1">
        <a:lnSpc>
          <a:spcPct val="90000"/>
        </a:lnSpc>
        <a:spcBef>
          <a:spcPts val="292"/>
        </a:spcBef>
        <a:buFont typeface="Arial" panose="020B0604020202020204" pitchFamily="34" charset="0"/>
        <a:buChar char="•"/>
        <a:defRPr sz="1169" kern="1200">
          <a:solidFill>
            <a:schemeClr val="tx1"/>
          </a:solidFill>
          <a:latin typeface="+mn-lt"/>
          <a:ea typeface="+mn-ea"/>
          <a:cs typeface="+mn-cs"/>
        </a:defRPr>
      </a:lvl3pPr>
      <a:lvl4pPr marL="935637"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4pPr>
      <a:lvl5pPr marL="1202962"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5pPr>
      <a:lvl6pPr marL="1470287"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6pPr>
      <a:lvl7pPr marL="1737611"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7pPr>
      <a:lvl8pPr marL="2004936"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8pPr>
      <a:lvl9pPr marL="2272261" indent="-133662" algn="l" defTabSz="534650" rtl="0" eaLnBrk="1" latinLnBrk="0" hangingPunct="1">
        <a:lnSpc>
          <a:spcPct val="90000"/>
        </a:lnSpc>
        <a:spcBef>
          <a:spcPts val="292"/>
        </a:spcBef>
        <a:buFont typeface="Arial" panose="020B0604020202020204" pitchFamily="34" charset="0"/>
        <a:buChar char="•"/>
        <a:defRPr sz="1052" kern="1200">
          <a:solidFill>
            <a:schemeClr val="tx1"/>
          </a:solidFill>
          <a:latin typeface="+mn-lt"/>
          <a:ea typeface="+mn-ea"/>
          <a:cs typeface="+mn-cs"/>
        </a:defRPr>
      </a:lvl9pPr>
    </p:bodyStyle>
    <p:otherStyle>
      <a:defPPr>
        <a:defRPr lang="en-US"/>
      </a:defPPr>
      <a:lvl1pPr marL="0" algn="l" defTabSz="534650" rtl="0" eaLnBrk="1" latinLnBrk="0" hangingPunct="1">
        <a:defRPr sz="1052" kern="1200">
          <a:solidFill>
            <a:schemeClr val="tx1"/>
          </a:solidFill>
          <a:latin typeface="+mn-lt"/>
          <a:ea typeface="+mn-ea"/>
          <a:cs typeface="+mn-cs"/>
        </a:defRPr>
      </a:lvl1pPr>
      <a:lvl2pPr marL="267325" algn="l" defTabSz="534650" rtl="0" eaLnBrk="1" latinLnBrk="0" hangingPunct="1">
        <a:defRPr sz="1052" kern="1200">
          <a:solidFill>
            <a:schemeClr val="tx1"/>
          </a:solidFill>
          <a:latin typeface="+mn-lt"/>
          <a:ea typeface="+mn-ea"/>
          <a:cs typeface="+mn-cs"/>
        </a:defRPr>
      </a:lvl2pPr>
      <a:lvl3pPr marL="534650" algn="l" defTabSz="534650" rtl="0" eaLnBrk="1" latinLnBrk="0" hangingPunct="1">
        <a:defRPr sz="1052" kern="1200">
          <a:solidFill>
            <a:schemeClr val="tx1"/>
          </a:solidFill>
          <a:latin typeface="+mn-lt"/>
          <a:ea typeface="+mn-ea"/>
          <a:cs typeface="+mn-cs"/>
        </a:defRPr>
      </a:lvl3pPr>
      <a:lvl4pPr marL="801975" algn="l" defTabSz="534650" rtl="0" eaLnBrk="1" latinLnBrk="0" hangingPunct="1">
        <a:defRPr sz="1052" kern="1200">
          <a:solidFill>
            <a:schemeClr val="tx1"/>
          </a:solidFill>
          <a:latin typeface="+mn-lt"/>
          <a:ea typeface="+mn-ea"/>
          <a:cs typeface="+mn-cs"/>
        </a:defRPr>
      </a:lvl4pPr>
      <a:lvl5pPr marL="1069299" algn="l" defTabSz="534650" rtl="0" eaLnBrk="1" latinLnBrk="0" hangingPunct="1">
        <a:defRPr sz="1052" kern="1200">
          <a:solidFill>
            <a:schemeClr val="tx1"/>
          </a:solidFill>
          <a:latin typeface="+mn-lt"/>
          <a:ea typeface="+mn-ea"/>
          <a:cs typeface="+mn-cs"/>
        </a:defRPr>
      </a:lvl5pPr>
      <a:lvl6pPr marL="1336624" algn="l" defTabSz="534650" rtl="0" eaLnBrk="1" latinLnBrk="0" hangingPunct="1">
        <a:defRPr sz="1052" kern="1200">
          <a:solidFill>
            <a:schemeClr val="tx1"/>
          </a:solidFill>
          <a:latin typeface="+mn-lt"/>
          <a:ea typeface="+mn-ea"/>
          <a:cs typeface="+mn-cs"/>
        </a:defRPr>
      </a:lvl6pPr>
      <a:lvl7pPr marL="1603949" algn="l" defTabSz="534650" rtl="0" eaLnBrk="1" latinLnBrk="0" hangingPunct="1">
        <a:defRPr sz="1052" kern="1200">
          <a:solidFill>
            <a:schemeClr val="tx1"/>
          </a:solidFill>
          <a:latin typeface="+mn-lt"/>
          <a:ea typeface="+mn-ea"/>
          <a:cs typeface="+mn-cs"/>
        </a:defRPr>
      </a:lvl7pPr>
      <a:lvl8pPr marL="1871274" algn="l" defTabSz="534650" rtl="0" eaLnBrk="1" latinLnBrk="0" hangingPunct="1">
        <a:defRPr sz="1052" kern="1200">
          <a:solidFill>
            <a:schemeClr val="tx1"/>
          </a:solidFill>
          <a:latin typeface="+mn-lt"/>
          <a:ea typeface="+mn-ea"/>
          <a:cs typeface="+mn-cs"/>
        </a:defRPr>
      </a:lvl8pPr>
      <a:lvl9pPr marL="2138599" algn="l" defTabSz="534650" rtl="0" eaLnBrk="1" latinLnBrk="0" hangingPunct="1">
        <a:defRPr sz="10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lappeenranta.velkaneuvonta@oikeus.fi"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kotimaa24.fi/artikkeli/uusi-verkkolehti-diakonia-haluaa-arsyttaa-keskustelemaan-ja-innostaa-toimimaan/"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ww.kuluttajaliitto.fi/tietopankki/oman-talouden-hallinta/" TargetMode="External"/><Relationship Id="rId7" Type="http://schemas.openxmlformats.org/officeDocument/2006/relationships/image" Target="../media/image7.png"/><Relationship Id="rId2" Type="http://schemas.openxmlformats.org/officeDocument/2006/relationships/hyperlink" Target="https://www.martat.fi/marttakoulu/omat-rahat/"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ww.kuluttajaliitto.fi/tietopankki/materiaalipankki/talous/" TargetMode="External"/><Relationship Id="rId10" Type="http://schemas.openxmlformats.org/officeDocument/2006/relationships/image" Target="../media/image10.png"/><Relationship Id="rId4" Type="http://schemas.openxmlformats.org/officeDocument/2006/relationships/hyperlink" Target="http://www.kuluttajaliitto.fi/wp-content/uploads/2016/01/Valtti_tietosuora_nuoren_talouteen-%E2%80%93-kopio.pdf" TargetMode="External"/><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xmlns="" id="{9278A91B-0932-4CDB-9B7F-854DC3E10C9C}"/>
              </a:ext>
            </a:extLst>
          </p:cNvPr>
          <p:cNvSpPr/>
          <p:nvPr/>
        </p:nvSpPr>
        <p:spPr>
          <a:xfrm>
            <a:off x="0" y="1"/>
            <a:ext cx="5346700" cy="237913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Otsikko 1">
            <a:extLst>
              <a:ext uri="{FF2B5EF4-FFF2-40B4-BE49-F238E27FC236}">
                <a16:creationId xmlns:a16="http://schemas.microsoft.com/office/drawing/2014/main" xmlns="" id="{96150574-0998-4F25-A821-2B6314179F9C}"/>
              </a:ext>
            </a:extLst>
          </p:cNvPr>
          <p:cNvSpPr txBox="1">
            <a:spLocks/>
          </p:cNvSpPr>
          <p:nvPr/>
        </p:nvSpPr>
        <p:spPr>
          <a:xfrm>
            <a:off x="596644" y="692432"/>
            <a:ext cx="3388867" cy="1162008"/>
          </a:xfrm>
          <a:prstGeom prst="rect">
            <a:avLst/>
          </a:prstGeom>
        </p:spPr>
        <p:txBody>
          <a:bodyPr vert="horz" lIns="91440" tIns="45720" rIns="91440" bIns="45720" rtlCol="0" anchor="b">
            <a:noAutofit/>
          </a:bodyPr>
          <a:lstStyle>
            <a:lvl1pPr algn="ctr" defTabSz="378013" rtl="0" eaLnBrk="1" latinLnBrk="0" hangingPunct="1">
              <a:lnSpc>
                <a:spcPct val="90000"/>
              </a:lnSpc>
              <a:spcBef>
                <a:spcPct val="0"/>
              </a:spcBef>
              <a:buNone/>
              <a:defRPr sz="2480" kern="1200">
                <a:solidFill>
                  <a:schemeClr val="tx1"/>
                </a:solidFill>
                <a:latin typeface="+mj-lt"/>
                <a:ea typeface="+mj-ea"/>
                <a:cs typeface="+mj-cs"/>
              </a:defRPr>
            </a:lvl1pPr>
          </a:lstStyle>
          <a:p>
            <a:pPr algn="l"/>
            <a:r>
              <a:rPr lang="fi-FI" sz="2400" b="1" dirty="0">
                <a:solidFill>
                  <a:schemeClr val="bg1"/>
                </a:solidFill>
              </a:rPr>
              <a:t>Tunnetko jo talous- ja velkaneuvonnan palvelut?</a:t>
            </a:r>
          </a:p>
        </p:txBody>
      </p:sp>
      <p:pic>
        <p:nvPicPr>
          <p:cNvPr id="7" name="Kuva 6">
            <a:extLst>
              <a:ext uri="{FF2B5EF4-FFF2-40B4-BE49-F238E27FC236}">
                <a16:creationId xmlns:a16="http://schemas.microsoft.com/office/drawing/2014/main" xmlns="" id="{6F13A655-380F-4683-BF6A-70EF806FAFF8}"/>
              </a:ext>
              <a:ext uri="{C183D7F6-B498-43B3-948B-1728B52AA6E4}">
                <adec:decorative xmlns:adec="http://schemas.microsoft.com/office/drawing/2017/decorative" xmlns="" val="1"/>
              </a:ext>
            </a:extLst>
          </p:cNvPr>
          <p:cNvPicPr>
            <a:picLocks noChangeAspect="1"/>
          </p:cNvPicPr>
          <p:nvPr/>
        </p:nvPicPr>
        <p:blipFill rotWithShape="1">
          <a:blip r:embed="rId2">
            <a:extLst>
              <a:ext uri="{28A0092B-C50C-407E-A947-70E740481C1C}">
                <a14:useLocalDpi xmlns:a14="http://schemas.microsoft.com/office/drawing/2010/main" val="0"/>
              </a:ext>
            </a:extLst>
          </a:blip>
          <a:srcRect l="8112" t="9099" r="29361"/>
          <a:stretch/>
        </p:blipFill>
        <p:spPr>
          <a:xfrm>
            <a:off x="-1" y="2379133"/>
            <a:ext cx="5346701" cy="5180542"/>
          </a:xfrm>
          <a:prstGeom prst="rect">
            <a:avLst/>
          </a:prstGeom>
        </p:spPr>
      </p:pic>
    </p:spTree>
    <p:extLst>
      <p:ext uri="{BB962C8B-B14F-4D97-AF65-F5344CB8AC3E}">
        <p14:creationId xmlns:p14="http://schemas.microsoft.com/office/powerpoint/2010/main" val="3022548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ruutu 3">
            <a:extLst>
              <a:ext uri="{FF2B5EF4-FFF2-40B4-BE49-F238E27FC236}">
                <a16:creationId xmlns:a16="http://schemas.microsoft.com/office/drawing/2014/main" xmlns="" id="{E8B8E6B1-4C6A-4601-B6DF-0CA2F2002BEA}"/>
              </a:ext>
            </a:extLst>
          </p:cNvPr>
          <p:cNvSpPr txBox="1"/>
          <p:nvPr/>
        </p:nvSpPr>
        <p:spPr>
          <a:xfrm>
            <a:off x="344480" y="2556697"/>
            <a:ext cx="4519751" cy="2631490"/>
          </a:xfrm>
          <a:prstGeom prst="rect">
            <a:avLst/>
          </a:prstGeom>
          <a:noFill/>
        </p:spPr>
        <p:txBody>
          <a:bodyPr wrap="square" rtlCol="0">
            <a:spAutoFit/>
          </a:bodyPr>
          <a:lstStyle/>
          <a:p>
            <a:r>
              <a:rPr lang="fi-FI" sz="1100" b="1" dirty="0"/>
              <a:t>Käyntiosoite: 	</a:t>
            </a:r>
            <a:r>
              <a:rPr lang="fi-FI" sz="1100" dirty="0"/>
              <a:t>Valtion virastotalo, Villimiehenkatu 2 B, 	53100 				LAPPEENRANTA</a:t>
            </a:r>
          </a:p>
          <a:p>
            <a:r>
              <a:rPr lang="fi-FI" sz="1100" b="1" dirty="0"/>
              <a:t>Postiosoite: 	</a:t>
            </a:r>
            <a:r>
              <a:rPr lang="fi-FI" sz="1100" dirty="0"/>
              <a:t>Villimiehenkatu 2 B, 53100 LAPPEENRANTA</a:t>
            </a:r>
          </a:p>
          <a:p>
            <a:r>
              <a:rPr lang="fi-FI" sz="1100" b="1" dirty="0"/>
              <a:t>Puhelin: 	</a:t>
            </a:r>
            <a:r>
              <a:rPr lang="fi-FI" sz="1100" dirty="0"/>
              <a:t>029 566 0304,</a:t>
            </a:r>
            <a:r>
              <a:rPr lang="fi-FI" sz="1100" b="1" dirty="0"/>
              <a:t> arkisin klo 11–12</a:t>
            </a:r>
            <a:endParaRPr lang="fi-FI" sz="1100" dirty="0"/>
          </a:p>
          <a:p>
            <a:r>
              <a:rPr lang="fi-FI" sz="1100" b="1" dirty="0"/>
              <a:t>Sähköposti: 	</a:t>
            </a:r>
            <a:r>
              <a:rPr lang="fi-FI" sz="1100" dirty="0" smtClean="0">
                <a:hlinkClick r:id="rId2"/>
              </a:rPr>
              <a:t>lappeenranta.velkaneuvonta@oikeus.fi</a:t>
            </a:r>
            <a:endParaRPr lang="fi-FI" sz="1100" dirty="0" smtClean="0"/>
          </a:p>
          <a:p>
            <a:r>
              <a:rPr lang="fi-FI" sz="1100" b="1" dirty="0" smtClean="0"/>
              <a:t>Chat:</a:t>
            </a:r>
            <a:r>
              <a:rPr lang="fi-FI" sz="1100" dirty="0" smtClean="0"/>
              <a:t>		</a:t>
            </a:r>
            <a:r>
              <a:rPr lang="fi-FI" sz="1100" b="1" dirty="0" smtClean="0"/>
              <a:t>arkisin </a:t>
            </a:r>
            <a:r>
              <a:rPr lang="fi-FI" sz="1100" b="1"/>
              <a:t>klo </a:t>
            </a:r>
            <a:r>
              <a:rPr lang="fi-FI" sz="1100" b="1" smtClean="0"/>
              <a:t>10-12</a:t>
            </a:r>
            <a:endParaRPr lang="fi-FI" sz="1100" b="1" dirty="0"/>
          </a:p>
          <a:p>
            <a:endParaRPr lang="fi-FI" sz="1100" b="1" dirty="0"/>
          </a:p>
          <a:p>
            <a:r>
              <a:rPr lang="fi-FI" sz="1100" dirty="0"/>
              <a:t>Talous- ja velkaneuvonta auttaa maksuongelmissa olevia yksityishenkilöitä ja pienyrittäjiä löytämään ratkaisuja velkaongelmiin. Neuvoja auttaa selvittämään velkatilanteesi ja maksukykysi sekä neuvoo sopivimman ratkaisun tilanteeseesi. Saat häneltä apua esimerkiksi:</a:t>
            </a:r>
          </a:p>
          <a:p>
            <a:pPr marL="171450" indent="-171450">
              <a:buFont typeface="Arial" panose="020B0604020202020204" pitchFamily="34" charset="0"/>
              <a:buChar char="•"/>
            </a:pPr>
            <a:r>
              <a:rPr lang="fi-FI" sz="1100" dirty="0"/>
              <a:t>neuvotteluihin velkojien tai perimistoimistojen kanssa</a:t>
            </a:r>
          </a:p>
          <a:p>
            <a:pPr marL="171450" indent="-171450">
              <a:buFont typeface="Arial" panose="020B0604020202020204" pitchFamily="34" charset="0"/>
              <a:buChar char="•"/>
            </a:pPr>
            <a:r>
              <a:rPr lang="fi-FI" sz="1100" dirty="0"/>
              <a:t>Takuusäätiön takaushakemuksen laatimiseen ja</a:t>
            </a:r>
          </a:p>
          <a:p>
            <a:pPr marL="171450" indent="-171450">
              <a:buFont typeface="Arial" panose="020B0604020202020204" pitchFamily="34" charset="0"/>
              <a:buChar char="•"/>
            </a:pPr>
            <a:r>
              <a:rPr lang="fi-FI" sz="1100" dirty="0"/>
              <a:t>lakisääteisen yksityishenkilön velkajärjestelyn hakemiseen</a:t>
            </a:r>
          </a:p>
          <a:p>
            <a:r>
              <a:rPr lang="fi-FI" sz="1100" dirty="0"/>
              <a:t>Neuvojan tapaaminen ei johda mihinkään toimenpiteeseen, ellet itse halua.</a:t>
            </a:r>
          </a:p>
        </p:txBody>
      </p:sp>
      <p:sp>
        <p:nvSpPr>
          <p:cNvPr id="9" name="Tekstiruutu 8">
            <a:extLst>
              <a:ext uri="{FF2B5EF4-FFF2-40B4-BE49-F238E27FC236}">
                <a16:creationId xmlns:a16="http://schemas.microsoft.com/office/drawing/2014/main" xmlns="" id="{8E55255E-C4B5-415F-971E-65869AAB1415}"/>
              </a:ext>
            </a:extLst>
          </p:cNvPr>
          <p:cNvSpPr txBox="1"/>
          <p:nvPr/>
        </p:nvSpPr>
        <p:spPr>
          <a:xfrm>
            <a:off x="321376" y="376026"/>
            <a:ext cx="4542855" cy="1137198"/>
          </a:xfrm>
          <a:prstGeom prst="rect">
            <a:avLst/>
          </a:prstGeom>
          <a:solidFill>
            <a:schemeClr val="accent1">
              <a:lumMod val="50000"/>
            </a:schemeClr>
          </a:solidFill>
        </p:spPr>
        <p:txBody>
          <a:bodyPr wrap="square" lIns="144000" tIns="144000" rIns="144000" bIns="144000" rtlCol="0">
            <a:spAutoFit/>
          </a:bodyPr>
          <a:lstStyle/>
          <a:p>
            <a:r>
              <a:rPr lang="fi-FI" sz="1100" dirty="0">
                <a:solidFill>
                  <a:schemeClr val="bg1"/>
                </a:solidFill>
              </a:rPr>
              <a:t>Neuvontaa ja apua on saatavissa pieniin ja suuriin rahahuoliin. Ratkaisuja on </a:t>
            </a:r>
            <a:r>
              <a:rPr lang="fi-FI" sz="1100">
                <a:solidFill>
                  <a:schemeClr val="bg1"/>
                </a:solidFill>
              </a:rPr>
              <a:t>olemassa </a:t>
            </a:r>
            <a:r>
              <a:rPr lang="fi-FI" sz="1100" smtClean="0">
                <a:solidFill>
                  <a:schemeClr val="bg1"/>
                </a:solidFill>
              </a:rPr>
              <a:t>erilaisiin </a:t>
            </a:r>
            <a:r>
              <a:rPr lang="fi-FI" sz="1100" dirty="0">
                <a:solidFill>
                  <a:schemeClr val="bg1"/>
                </a:solidFill>
              </a:rPr>
              <a:t>tilanteisiin. Neuvontaa tarjoavat useat eri tahot puhelimitse, </a:t>
            </a:r>
            <a:r>
              <a:rPr lang="fi-FI" sz="1100" dirty="0" err="1">
                <a:solidFill>
                  <a:schemeClr val="bg1"/>
                </a:solidFill>
              </a:rPr>
              <a:t>chatissa</a:t>
            </a:r>
            <a:r>
              <a:rPr lang="fi-FI" sz="1100" dirty="0">
                <a:solidFill>
                  <a:schemeClr val="bg1"/>
                </a:solidFill>
              </a:rPr>
              <a:t> tai kasvokkain. Voit kääntyä talous- ja velka-asioissa minkä tahansa tässä esitteessä olevan tahon puoleen. Kaikki apu on maksutonta ja luottamuksellista.</a:t>
            </a:r>
          </a:p>
        </p:txBody>
      </p:sp>
      <p:pic>
        <p:nvPicPr>
          <p:cNvPr id="5" name="Kuva 4" descr="Oikeusaputoimiston logo">
            <a:extLst>
              <a:ext uri="{FF2B5EF4-FFF2-40B4-BE49-F238E27FC236}">
                <a16:creationId xmlns:a16="http://schemas.microsoft.com/office/drawing/2014/main" xmlns="" id="{3612E437-C66E-423B-83C8-1D9DB4E1A74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14720" y="2003460"/>
            <a:ext cx="716497" cy="378871"/>
          </a:xfrm>
          <a:prstGeom prst="rect">
            <a:avLst/>
          </a:prstGeom>
          <a:ln>
            <a:noFill/>
          </a:ln>
        </p:spPr>
      </p:pic>
      <p:sp>
        <p:nvSpPr>
          <p:cNvPr id="2" name="Tekstiruutu 1">
            <a:extLst>
              <a:ext uri="{FF2B5EF4-FFF2-40B4-BE49-F238E27FC236}">
                <a16:creationId xmlns:a16="http://schemas.microsoft.com/office/drawing/2014/main" xmlns="" id="{D441208C-D23D-4829-A311-57F3CD3CCB14}"/>
              </a:ext>
            </a:extLst>
          </p:cNvPr>
          <p:cNvSpPr txBox="1"/>
          <p:nvPr/>
        </p:nvSpPr>
        <p:spPr>
          <a:xfrm>
            <a:off x="1244339" y="1877185"/>
            <a:ext cx="3841797" cy="584775"/>
          </a:xfrm>
          <a:prstGeom prst="rect">
            <a:avLst/>
          </a:prstGeom>
          <a:noFill/>
        </p:spPr>
        <p:txBody>
          <a:bodyPr wrap="square" rtlCol="0">
            <a:spAutoFit/>
          </a:bodyPr>
          <a:lstStyle/>
          <a:p>
            <a:r>
              <a:rPr lang="fi-FI" sz="1600" dirty="0"/>
              <a:t>Lappeenrannan oikeusaputoimisto, </a:t>
            </a:r>
          </a:p>
          <a:p>
            <a:r>
              <a:rPr lang="fi-FI" sz="1600" dirty="0"/>
              <a:t>talous- ja velkaneuvonta</a:t>
            </a:r>
          </a:p>
        </p:txBody>
      </p:sp>
      <p:sp>
        <p:nvSpPr>
          <p:cNvPr id="6" name="Suorakulmio 5"/>
          <p:cNvSpPr/>
          <p:nvPr/>
        </p:nvSpPr>
        <p:spPr>
          <a:xfrm>
            <a:off x="414720" y="5753597"/>
            <a:ext cx="4741656" cy="1231106"/>
          </a:xfrm>
          <a:prstGeom prst="rect">
            <a:avLst/>
          </a:prstGeom>
        </p:spPr>
        <p:txBody>
          <a:bodyPr wrap="square">
            <a:spAutoFit/>
          </a:bodyPr>
          <a:lstStyle/>
          <a:p>
            <a:pPr lvl="0"/>
            <a:r>
              <a:rPr lang="fi-FI" sz="1100" b="1" dirty="0">
                <a:solidFill>
                  <a:prstClr val="black"/>
                </a:solidFill>
              </a:rPr>
              <a:t>Virastotie 3</a:t>
            </a:r>
          </a:p>
          <a:p>
            <a:pPr lvl="0"/>
            <a:r>
              <a:rPr lang="fi-FI" sz="1100" b="1" dirty="0">
                <a:solidFill>
                  <a:prstClr val="black"/>
                </a:solidFill>
              </a:rPr>
              <a:t>56100 RUOKOLAHTI</a:t>
            </a:r>
          </a:p>
          <a:p>
            <a:pPr lvl="0"/>
            <a:r>
              <a:rPr lang="fi-FI" sz="1100" b="1" dirty="0">
                <a:solidFill>
                  <a:prstClr val="black"/>
                </a:solidFill>
              </a:rPr>
              <a:t>p. 044 449 1213</a:t>
            </a:r>
          </a:p>
          <a:p>
            <a:pPr lvl="0"/>
            <a:endParaRPr lang="fi-FI" sz="1100" b="1" dirty="0">
              <a:solidFill>
                <a:prstClr val="black"/>
              </a:solidFill>
            </a:endParaRPr>
          </a:p>
          <a:p>
            <a:pPr lvl="0"/>
            <a:r>
              <a:rPr lang="fi-FI" sz="1000" dirty="0">
                <a:solidFill>
                  <a:prstClr val="black"/>
                </a:solidFill>
              </a:rPr>
              <a:t>Kunnasta saat lisätietoa, ohjausta ja asiointiapua velka- ja talousasioiden selvittelyyn. Käytössäsi on sähköinen asiointipiste sekä mahdollisuus tulostamiseen ja skannaamiseen.</a:t>
            </a:r>
            <a:endParaRPr lang="fi-FI" dirty="0"/>
          </a:p>
        </p:txBody>
      </p:sp>
      <p:pic>
        <p:nvPicPr>
          <p:cNvPr id="10" name="Kuva 9" descr="Ruokolahden kunnan logo">
            <a:extLst>
              <a:ext uri="{FF2B5EF4-FFF2-40B4-BE49-F238E27FC236}">
                <a16:creationId xmlns:a16="http://schemas.microsoft.com/office/drawing/2014/main" xmlns="" id="{899E8E65-9991-4134-A6B7-70971835709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89" y="5113647"/>
            <a:ext cx="1940900" cy="766655"/>
          </a:xfrm>
          <a:prstGeom prst="rect">
            <a:avLst/>
          </a:prstGeom>
        </p:spPr>
      </p:pic>
    </p:spTree>
    <p:extLst>
      <p:ext uri="{BB962C8B-B14F-4D97-AF65-F5344CB8AC3E}">
        <p14:creationId xmlns:p14="http://schemas.microsoft.com/office/powerpoint/2010/main" val="826468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xmlns="" id="{ED212BD6-3898-44DE-AA59-06D07D9DB29F}"/>
              </a:ext>
            </a:extLst>
          </p:cNvPr>
          <p:cNvSpPr txBox="1"/>
          <p:nvPr/>
        </p:nvSpPr>
        <p:spPr>
          <a:xfrm>
            <a:off x="360066" y="3360165"/>
            <a:ext cx="4477730" cy="2454518"/>
          </a:xfrm>
          <a:prstGeom prst="rect">
            <a:avLst/>
          </a:prstGeom>
          <a:noFill/>
        </p:spPr>
        <p:txBody>
          <a:bodyPr wrap="square" rtlCol="0">
            <a:spAutoFit/>
          </a:bodyPr>
          <a:lstStyle/>
          <a:p>
            <a:r>
              <a:rPr lang="fi-FI" sz="1500" b="1" dirty="0"/>
              <a:t>Ruokolahden seurakunta</a:t>
            </a:r>
          </a:p>
          <a:p>
            <a:endParaRPr lang="fi-FI" sz="1000" b="1" dirty="0"/>
          </a:p>
          <a:p>
            <a:r>
              <a:rPr lang="fi-FI" sz="1100" b="1" dirty="0"/>
              <a:t>Satamatie 1 </a:t>
            </a:r>
          </a:p>
          <a:p>
            <a:r>
              <a:rPr lang="fi-FI" sz="1100" b="1" dirty="0"/>
              <a:t>56100 RUOKOLAHTI</a:t>
            </a:r>
          </a:p>
          <a:p>
            <a:r>
              <a:rPr lang="fi-FI" sz="1100" b="1" dirty="0"/>
              <a:t>p. 05 688 1100</a:t>
            </a:r>
          </a:p>
          <a:p>
            <a:endParaRPr lang="fi-FI" sz="1050" dirty="0"/>
          </a:p>
          <a:p>
            <a:r>
              <a:rPr lang="fi-FI" sz="1050" dirty="0"/>
              <a:t>Seurakunnan diakoniatyö voi myöntää pienimuotoista taloudellista apua odottamattoman taloudellisen kriisin kohdatessa. Avustaminen on kertaluontoista ja tuki annetaan esim. osto-osoituksena ruokakauppaan.</a:t>
            </a:r>
          </a:p>
          <a:p>
            <a:endParaRPr lang="fi-FI" sz="1050" dirty="0"/>
          </a:p>
          <a:p>
            <a:r>
              <a:rPr lang="fi-FI" sz="1050" dirty="0"/>
              <a:t>Seurakunnan kautta on mahdollisuus hakea avustusta kirkon diakoniarahastosta ja Tukikummit säätiöltä lasten ja nuorten tarpeisiin. Varaa aika diakoniatyöntekijältä talousasioiden selvittelyä varten.</a:t>
            </a:r>
          </a:p>
          <a:p>
            <a:endParaRPr lang="fi-FI" sz="1050" dirty="0"/>
          </a:p>
        </p:txBody>
      </p:sp>
      <p:pic>
        <p:nvPicPr>
          <p:cNvPr id="8" name="Kuva 7" descr="Kirkon diakonia uusi tunnus, jonka on suunnitellut Seija Nikkilä. on vihreä risti, joka koostuu eri suunnista tulevista käsistä. Kädet kuvaavat tekemistä ja yhteen tulemista, seurakunnissa tehtävää työtä ja kohtaamisia.">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4531" y="3476335"/>
            <a:ext cx="1036435" cy="739650"/>
          </a:xfrm>
          <a:prstGeom prst="rect">
            <a:avLst/>
          </a:prstGeom>
          <a:noFill/>
          <a:ln>
            <a:noFill/>
          </a:ln>
        </p:spPr>
      </p:pic>
      <p:sp>
        <p:nvSpPr>
          <p:cNvPr id="2" name="Tekstiruutu 1"/>
          <p:cNvSpPr txBox="1"/>
          <p:nvPr/>
        </p:nvSpPr>
        <p:spPr>
          <a:xfrm>
            <a:off x="360066" y="72719"/>
            <a:ext cx="4707234" cy="3600986"/>
          </a:xfrm>
          <a:prstGeom prst="rect">
            <a:avLst/>
          </a:prstGeom>
          <a:noFill/>
        </p:spPr>
        <p:txBody>
          <a:bodyPr wrap="square" rtlCol="0">
            <a:spAutoFit/>
          </a:bodyPr>
          <a:lstStyle/>
          <a:p>
            <a:r>
              <a:rPr lang="fi-FI" sz="1500" b="1" dirty="0" err="1"/>
              <a:t>Eksote</a:t>
            </a:r>
            <a:r>
              <a:rPr lang="fi-FI" sz="1500" b="1" dirty="0"/>
              <a:t> aikuissosiaalityö, Ruokolahti</a:t>
            </a:r>
          </a:p>
          <a:p>
            <a:endParaRPr lang="fi-FI" sz="1000" b="1" dirty="0"/>
          </a:p>
          <a:p>
            <a:r>
              <a:rPr lang="fi-FI" sz="1100" b="1" dirty="0"/>
              <a:t>Hyvinvointiasema</a:t>
            </a:r>
          </a:p>
          <a:p>
            <a:r>
              <a:rPr lang="fi-FI" sz="1100" b="1" dirty="0" err="1"/>
              <a:t>Nällisuontie</a:t>
            </a:r>
            <a:r>
              <a:rPr lang="fi-FI" sz="1100" b="1" dirty="0"/>
              <a:t> 7</a:t>
            </a:r>
          </a:p>
          <a:p>
            <a:r>
              <a:rPr lang="fi-FI" sz="1100" b="1" dirty="0"/>
              <a:t>56100 Ruokolahti</a:t>
            </a:r>
          </a:p>
          <a:p>
            <a:r>
              <a:rPr lang="fi-FI" sz="1100" b="1" dirty="0"/>
              <a:t>p. 040 651 3999</a:t>
            </a:r>
          </a:p>
          <a:p>
            <a:endParaRPr lang="fi-FI" sz="1100" b="1" dirty="0"/>
          </a:p>
          <a:p>
            <a:r>
              <a:rPr lang="fi-FI" sz="1100" dirty="0"/>
              <a:t>Palveluohjaaja on tavattavissa ilman ajanvarausta ma-ti ja to-pe klo 8:30-11:30</a:t>
            </a:r>
          </a:p>
          <a:p>
            <a:endParaRPr lang="fi-FI" sz="1100" dirty="0"/>
          </a:p>
          <a:p>
            <a:r>
              <a:rPr lang="fi-FI" sz="1100" dirty="0" err="1"/>
              <a:t>Eksoten</a:t>
            </a:r>
            <a:r>
              <a:rPr lang="fi-FI" sz="1100" dirty="0"/>
              <a:t> aikuissosiaalityön palvelut on tarkoitettu 18-64 –vuotiaille Etelä-Karjalan maakunnan asukkaille. Aikuissosiaalityön palveluja ovat asiakkaan tukeminen ja ohjaaminen erilaisissa arjen vaikeuksissa mm. taloudellisissa ongelmissa. Voit hakea aikuissosiaalityön kautta yksilölliseen kokonaistilanteeseen perustuvaa täydentävää ja ennaltaehkäisevää toimeentulotukea sen jälkeen, kun sinulle on ensin tehty Kelassa perustoimeentulotukea koskeva laskelma ja päätös. Aikuissosiaalityössä tehdään tiivistä yhteistyötä Lappeenrannan oikeusaputoimiston talous- ja velkaneuvonnan kanssa mm. sosiaalisen luototuksen palvelussa.</a:t>
            </a:r>
          </a:p>
          <a:p>
            <a:endParaRPr lang="fi-FI" sz="1100" i="1" dirty="0"/>
          </a:p>
          <a:p>
            <a:endParaRPr lang="fi-FI" sz="1100" dirty="0"/>
          </a:p>
        </p:txBody>
      </p:sp>
      <p:pic>
        <p:nvPicPr>
          <p:cNvPr id="9" name="Kuva 8"/>
          <p:cNvPicPr/>
          <p:nvPr/>
        </p:nvPicPr>
        <p:blipFill rotWithShape="1">
          <a:blip r:embed="rId4" cstate="print">
            <a:extLst>
              <a:ext uri="{28A0092B-C50C-407E-A947-70E740481C1C}">
                <a14:useLocalDpi xmlns:a14="http://schemas.microsoft.com/office/drawing/2010/main" val="0"/>
              </a:ext>
            </a:extLst>
          </a:blip>
          <a:srcRect l="5870" t="21519" r="5119" b="17836"/>
          <a:stretch/>
        </p:blipFill>
        <p:spPr bwMode="auto">
          <a:xfrm>
            <a:off x="3820276" y="171117"/>
            <a:ext cx="1040690" cy="689532"/>
          </a:xfrm>
          <a:prstGeom prst="rect">
            <a:avLst/>
          </a:prstGeom>
          <a:ln>
            <a:noFill/>
          </a:ln>
          <a:extLst>
            <a:ext uri="{53640926-AAD7-44D8-BBD7-CCE9431645EC}">
              <a14:shadowObscured xmlns:a14="http://schemas.microsoft.com/office/drawing/2010/main"/>
            </a:ext>
          </a:extLst>
        </p:spPr>
      </p:pic>
      <p:sp>
        <p:nvSpPr>
          <p:cNvPr id="10" name="Tekstiruutu 9">
            <a:extLst>
              <a:ext uri="{FF2B5EF4-FFF2-40B4-BE49-F238E27FC236}">
                <a16:creationId xmlns:a16="http://schemas.microsoft.com/office/drawing/2014/main" xmlns="" id="{1B5E4C2A-92BF-4493-A9CE-CE6A7AEC9220}"/>
              </a:ext>
            </a:extLst>
          </p:cNvPr>
          <p:cNvSpPr txBox="1"/>
          <p:nvPr/>
        </p:nvSpPr>
        <p:spPr>
          <a:xfrm>
            <a:off x="360066" y="5711015"/>
            <a:ext cx="4621442" cy="1754326"/>
          </a:xfrm>
          <a:prstGeom prst="rect">
            <a:avLst/>
          </a:prstGeom>
          <a:solidFill>
            <a:srgbClr val="1ED9E2"/>
          </a:solidFill>
        </p:spPr>
        <p:txBody>
          <a:bodyPr wrap="square" rtlCol="0">
            <a:spAutoFit/>
          </a:bodyPr>
          <a:lstStyle/>
          <a:p>
            <a:r>
              <a:rPr lang="fi-FI" sz="1500" b="1" dirty="0"/>
              <a:t>Yrittäjien neuvonta</a:t>
            </a:r>
          </a:p>
          <a:p>
            <a:endParaRPr lang="fi-FI" sz="800" dirty="0"/>
          </a:p>
          <a:p>
            <a:r>
              <a:rPr lang="fi-FI" sz="1050" b="1" dirty="0"/>
              <a:t>Puhelin: </a:t>
            </a:r>
            <a:r>
              <a:rPr lang="fi-FI" sz="1050" dirty="0"/>
              <a:t>	029 502 4880, </a:t>
            </a:r>
            <a:r>
              <a:rPr lang="fi-FI" sz="1050" b="1" dirty="0"/>
              <a:t>maanantai–perjantai 9.00–16.00</a:t>
            </a:r>
            <a:endParaRPr lang="fi-FI" sz="1050" dirty="0"/>
          </a:p>
          <a:p>
            <a:r>
              <a:rPr lang="fi-FI" sz="1050" b="1" dirty="0"/>
              <a:t> </a:t>
            </a:r>
            <a:r>
              <a:rPr lang="fi-FI" sz="1050" dirty="0"/>
              <a:t>		</a:t>
            </a:r>
            <a:r>
              <a:rPr lang="fi-FI" sz="1050" b="1" dirty="0" err="1"/>
              <a:t>På</a:t>
            </a:r>
            <a:r>
              <a:rPr lang="fi-FI" sz="1050" b="1" dirty="0"/>
              <a:t> </a:t>
            </a:r>
            <a:r>
              <a:rPr lang="fi-FI" sz="1050" b="1" dirty="0" err="1"/>
              <a:t>svenska</a:t>
            </a:r>
            <a:r>
              <a:rPr lang="fi-FI" sz="1050" b="1" dirty="0"/>
              <a:t>, </a:t>
            </a:r>
            <a:r>
              <a:rPr lang="fi-FI" sz="1050" dirty="0"/>
              <a:t>torstai 9.00–16.00</a:t>
            </a:r>
          </a:p>
          <a:p>
            <a:r>
              <a:rPr lang="fi-FI" sz="1050" b="1" dirty="0"/>
              <a:t>		In English, </a:t>
            </a:r>
            <a:r>
              <a:rPr lang="fi-FI" sz="1050" dirty="0"/>
              <a:t>tiistai, perjantai 9.00–16.00</a:t>
            </a:r>
          </a:p>
          <a:p>
            <a:endParaRPr lang="fi-FI" sz="1050" dirty="0"/>
          </a:p>
          <a:p>
            <a:r>
              <a:rPr lang="fi-FI" sz="1050" dirty="0"/>
              <a:t>Oletko huolissasi yrityksesi taloudesta ja tulevaisuudesta tai onko sinulla jo maksuvaikeuksia? Yritys-Suomi Talousapu -neuvontapalvelu neuvoo puhelimitse yritystoiminnan talous- ja maksuvaikeuksissa. Neuvonta on maksutonta, mutta puhelu maksaa matkapuhelin- tai paikallisverkkomaksun verran.</a:t>
            </a:r>
          </a:p>
        </p:txBody>
      </p:sp>
    </p:spTree>
    <p:extLst>
      <p:ext uri="{BB962C8B-B14F-4D97-AF65-F5344CB8AC3E}">
        <p14:creationId xmlns:p14="http://schemas.microsoft.com/office/powerpoint/2010/main" val="3774807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xmlns="" id="{7C94DF60-CF0D-48ED-BB3A-91A522DDC279}"/>
              </a:ext>
            </a:extLst>
          </p:cNvPr>
          <p:cNvSpPr txBox="1"/>
          <p:nvPr/>
        </p:nvSpPr>
        <p:spPr>
          <a:xfrm>
            <a:off x="355901" y="166558"/>
            <a:ext cx="4496587" cy="338554"/>
          </a:xfrm>
          <a:prstGeom prst="rect">
            <a:avLst/>
          </a:prstGeom>
          <a:noFill/>
        </p:spPr>
        <p:txBody>
          <a:bodyPr wrap="square" rtlCol="0">
            <a:spAutoFit/>
          </a:bodyPr>
          <a:lstStyle/>
          <a:p>
            <a:r>
              <a:rPr lang="fi-FI" sz="1600" b="1" dirty="0"/>
              <a:t>Takuusäätiö</a:t>
            </a:r>
            <a:r>
              <a:rPr lang="fi-FI" sz="1600" dirty="0"/>
              <a:t> </a:t>
            </a:r>
          </a:p>
        </p:txBody>
      </p:sp>
      <p:sp>
        <p:nvSpPr>
          <p:cNvPr id="19" name="Tekstiruutu 18">
            <a:extLst>
              <a:ext uri="{FF2B5EF4-FFF2-40B4-BE49-F238E27FC236}">
                <a16:creationId xmlns:a16="http://schemas.microsoft.com/office/drawing/2014/main" xmlns="" id="{50591C18-0194-4817-99B5-21E2E445D3CE}"/>
              </a:ext>
            </a:extLst>
          </p:cNvPr>
          <p:cNvSpPr txBox="1"/>
          <p:nvPr/>
        </p:nvSpPr>
        <p:spPr>
          <a:xfrm>
            <a:off x="1114947" y="5711511"/>
            <a:ext cx="3116806" cy="338554"/>
          </a:xfrm>
          <a:prstGeom prst="rect">
            <a:avLst/>
          </a:prstGeom>
          <a:noFill/>
        </p:spPr>
        <p:txBody>
          <a:bodyPr wrap="square" rtlCol="0">
            <a:spAutoFit/>
          </a:bodyPr>
          <a:lstStyle/>
          <a:p>
            <a:pPr algn="ctr"/>
            <a:r>
              <a:rPr lang="fi-FI" sz="1600" dirty="0"/>
              <a:t>Tutustu palveluihin | takuusaatio.fi</a:t>
            </a:r>
          </a:p>
        </p:txBody>
      </p:sp>
      <p:sp>
        <p:nvSpPr>
          <p:cNvPr id="9" name="Tekstiruutu 8">
            <a:extLst>
              <a:ext uri="{FF2B5EF4-FFF2-40B4-BE49-F238E27FC236}">
                <a16:creationId xmlns:a16="http://schemas.microsoft.com/office/drawing/2014/main" xmlns="" id="{E8744255-D8A1-4267-9221-B38F3F60EBAB}"/>
              </a:ext>
            </a:extLst>
          </p:cNvPr>
          <p:cNvSpPr txBox="1"/>
          <p:nvPr/>
        </p:nvSpPr>
        <p:spPr>
          <a:xfrm>
            <a:off x="0" y="6067639"/>
            <a:ext cx="5346700" cy="1506530"/>
          </a:xfrm>
          <a:prstGeom prst="rect">
            <a:avLst/>
          </a:prstGeom>
          <a:solidFill>
            <a:schemeClr val="accent1">
              <a:lumMod val="50000"/>
            </a:schemeClr>
          </a:solidFill>
        </p:spPr>
        <p:txBody>
          <a:bodyPr wrap="square" lIns="144000" tIns="144000" rIns="144000" bIns="144000" rtlCol="0">
            <a:spAutoFit/>
          </a:bodyPr>
          <a:lstStyle/>
          <a:p>
            <a:r>
              <a:rPr lang="fi-FI" sz="1400" dirty="0">
                <a:solidFill>
                  <a:schemeClr val="bg1"/>
                </a:solidFill>
              </a:rPr>
              <a:t>Hyödyllisiä linkkejä</a:t>
            </a:r>
          </a:p>
          <a:p>
            <a:endParaRPr lang="fi-FI" sz="800" b="1" dirty="0">
              <a:solidFill>
                <a:schemeClr val="bg1"/>
              </a:solidFill>
            </a:endParaRPr>
          </a:p>
          <a:p>
            <a:pPr marL="171450" lvl="0" indent="-171450">
              <a:buFont typeface="Arial" panose="020B0604020202020204" pitchFamily="34" charset="0"/>
              <a:buChar char="•"/>
            </a:pPr>
            <a:r>
              <a:rPr lang="fi-FI" sz="1100" dirty="0">
                <a:solidFill>
                  <a:schemeClr val="bg1"/>
                </a:solidFill>
              </a:rPr>
              <a:t>Marttaliitto – kodin talous, </a:t>
            </a:r>
            <a:r>
              <a:rPr lang="fi-FI" sz="1100" u="sng" dirty="0">
                <a:solidFill>
                  <a:schemeClr val="bg1"/>
                </a:solidFill>
                <a:hlinkClick r:id="rId2">
                  <a:extLst>
                    <a:ext uri="{A12FA001-AC4F-418D-AE19-62706E023703}">
                      <ahyp:hlinkClr xmlns:ahyp="http://schemas.microsoft.com/office/drawing/2018/hyperlinkcolor" xmlns="" val="tx"/>
                    </a:ext>
                  </a:extLst>
                </a:hlinkClick>
              </a:rPr>
              <a:t>www.martat.fi/marttakoulu/omat-rahat/</a:t>
            </a:r>
            <a:endParaRPr lang="fi-FI" sz="1100" dirty="0">
              <a:solidFill>
                <a:schemeClr val="bg1"/>
              </a:solidFill>
            </a:endParaRPr>
          </a:p>
          <a:p>
            <a:pPr marL="171450" lvl="0" indent="-171450">
              <a:buFont typeface="Arial" panose="020B0604020202020204" pitchFamily="34" charset="0"/>
              <a:buChar char="•"/>
            </a:pPr>
            <a:r>
              <a:rPr lang="fi-FI" sz="1100" dirty="0">
                <a:solidFill>
                  <a:schemeClr val="bg1"/>
                </a:solidFill>
              </a:rPr>
              <a:t>Kuluttajaliitto – oman talouden hallinta, </a:t>
            </a:r>
            <a:br>
              <a:rPr lang="fi-FI" sz="1100" dirty="0">
                <a:solidFill>
                  <a:schemeClr val="bg1"/>
                </a:solidFill>
              </a:rPr>
            </a:br>
            <a:r>
              <a:rPr lang="fi-FI" sz="1100" u="sng" dirty="0">
                <a:solidFill>
                  <a:schemeClr val="bg1"/>
                </a:solidFill>
                <a:hlinkClick r:id="rId3">
                  <a:extLst>
                    <a:ext uri="{A12FA001-AC4F-418D-AE19-62706E023703}">
                      <ahyp:hlinkClr xmlns:ahyp="http://schemas.microsoft.com/office/drawing/2018/hyperlinkcolor" xmlns="" val="tx"/>
                    </a:ext>
                  </a:extLst>
                </a:hlinkClick>
              </a:rPr>
              <a:t>www.kuluttajaliitto.fi/tietopankki/oman-talouden-hallinta/</a:t>
            </a:r>
            <a:endParaRPr lang="fi-FI" sz="1100" u="sng" dirty="0">
              <a:solidFill>
                <a:schemeClr val="bg1"/>
              </a:solidFill>
              <a:hlinkClick r:id="rId4">
                <a:extLst>
                  <a:ext uri="{A12FA001-AC4F-418D-AE19-62706E023703}">
                    <ahyp:hlinkClr xmlns:ahyp="http://schemas.microsoft.com/office/drawing/2018/hyperlinkcolor" xmlns="" val="tx"/>
                  </a:ext>
                </a:extLst>
              </a:hlinkClick>
            </a:endParaRPr>
          </a:p>
          <a:p>
            <a:pPr marL="171450" lvl="0" indent="-171450">
              <a:buFont typeface="Arial" panose="020B0604020202020204" pitchFamily="34" charset="0"/>
              <a:buChar char="•"/>
            </a:pPr>
            <a:r>
              <a:rPr lang="fi-FI" sz="1100" dirty="0">
                <a:solidFill>
                  <a:schemeClr val="bg1"/>
                </a:solidFill>
              </a:rPr>
              <a:t>Kuluttajaliitto – talouteen liittyvää materiaalia, </a:t>
            </a:r>
            <a:r>
              <a:rPr lang="fi-FI" sz="1100" u="sng" dirty="0">
                <a:solidFill>
                  <a:schemeClr val="bg1"/>
                </a:solidFill>
                <a:hlinkClick r:id="rId5">
                  <a:extLst>
                    <a:ext uri="{A12FA001-AC4F-418D-AE19-62706E023703}">
                      <ahyp:hlinkClr xmlns:ahyp="http://schemas.microsoft.com/office/drawing/2018/hyperlinkcolor" xmlns="" val="tx"/>
                    </a:ext>
                  </a:extLst>
                </a:hlinkClick>
              </a:rPr>
              <a:t>www.kuluttajaliitto.fi/tietopankki/materiaalipankki/talous/</a:t>
            </a:r>
            <a:endParaRPr lang="fi-FI" sz="1100" dirty="0">
              <a:solidFill>
                <a:schemeClr val="bg1"/>
              </a:solidFill>
            </a:endParaRPr>
          </a:p>
        </p:txBody>
      </p:sp>
      <p:sp>
        <p:nvSpPr>
          <p:cNvPr id="3" name="Tekstiruutu 2"/>
          <p:cNvSpPr txBox="1"/>
          <p:nvPr/>
        </p:nvSpPr>
        <p:spPr>
          <a:xfrm>
            <a:off x="355901" y="504740"/>
            <a:ext cx="4744016" cy="600164"/>
          </a:xfrm>
          <a:prstGeom prst="rect">
            <a:avLst/>
          </a:prstGeom>
          <a:noFill/>
        </p:spPr>
        <p:txBody>
          <a:bodyPr wrap="square" rtlCol="0">
            <a:spAutoFit/>
          </a:bodyPr>
          <a:lstStyle/>
          <a:p>
            <a:r>
              <a:rPr lang="fi-FI" sz="1100" dirty="0"/>
              <a:t>Takuusäätiö on kotitalouksien arjen raha-asioiden asiantuntija. Se auttaa ihmisiä ottamaan oman talouden haltuun tarjoamalla neuvontaa, velkojen järjestelyä, edullista pienlainaa hankintoihin sekä välineitä raha-asioiden hallintaan. </a:t>
            </a:r>
          </a:p>
        </p:txBody>
      </p:sp>
      <p:pic>
        <p:nvPicPr>
          <p:cNvPr id="5" name="Kuva 4" descr="Kuva, joka sisältää kohteen teksti&#10;&#10;Kuvaus luotu automaattisesti">
            <a:extLst>
              <a:ext uri="{FF2B5EF4-FFF2-40B4-BE49-F238E27FC236}">
                <a16:creationId xmlns:a16="http://schemas.microsoft.com/office/drawing/2014/main" xmlns="" id="{93210CAF-3A23-45CE-9D3A-BCC1259734B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53688" y="1121450"/>
            <a:ext cx="1719312" cy="2262882"/>
          </a:xfrm>
          <a:prstGeom prst="rect">
            <a:avLst/>
          </a:prstGeom>
        </p:spPr>
      </p:pic>
      <p:pic>
        <p:nvPicPr>
          <p:cNvPr id="8" name="Kuva 7" descr="Kuva, joka sisältää kohteen puhelin, matkapuhelin, näyttökuva&#10;&#10;Kuvaus luotu automaattisesti">
            <a:extLst>
              <a:ext uri="{FF2B5EF4-FFF2-40B4-BE49-F238E27FC236}">
                <a16:creationId xmlns:a16="http://schemas.microsoft.com/office/drawing/2014/main" xmlns="" id="{F4A5CAA7-030E-491A-BBFF-41A7005297A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53688" y="3448895"/>
            <a:ext cx="1719312" cy="2262882"/>
          </a:xfrm>
          <a:prstGeom prst="rect">
            <a:avLst/>
          </a:prstGeom>
        </p:spPr>
      </p:pic>
      <p:pic>
        <p:nvPicPr>
          <p:cNvPr id="11" name="Kuva 10" descr="Kuva, joka sisältää kohteen teksti&#10;&#10;Kuvaus luotu automaattisesti">
            <a:extLst>
              <a:ext uri="{FF2B5EF4-FFF2-40B4-BE49-F238E27FC236}">
                <a16:creationId xmlns:a16="http://schemas.microsoft.com/office/drawing/2014/main" xmlns="" id="{C8A6408F-2C80-49FF-BD57-C4085F3BA93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634963" y="3448895"/>
            <a:ext cx="1719312" cy="2262882"/>
          </a:xfrm>
          <a:prstGeom prst="rect">
            <a:avLst/>
          </a:prstGeom>
        </p:spPr>
      </p:pic>
      <p:pic>
        <p:nvPicPr>
          <p:cNvPr id="15" name="Kuva 14">
            <a:extLst>
              <a:ext uri="{FF2B5EF4-FFF2-40B4-BE49-F238E27FC236}">
                <a16:creationId xmlns:a16="http://schemas.microsoft.com/office/drawing/2014/main" xmlns="" id="{14A43EAF-3C05-4A71-AA76-636EE5F1DC4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634963" y="1121499"/>
            <a:ext cx="1719312" cy="2262882"/>
          </a:xfrm>
          <a:prstGeom prst="rect">
            <a:avLst/>
          </a:prstGeom>
        </p:spPr>
      </p:pic>
      <p:pic>
        <p:nvPicPr>
          <p:cNvPr id="6" name="Kuva 5">
            <a:extLst>
              <a:ext uri="{FF2B5EF4-FFF2-40B4-BE49-F238E27FC236}">
                <a16:creationId xmlns:a16="http://schemas.microsoft.com/office/drawing/2014/main" xmlns="" id="{AA829ECD-18EC-4084-B135-34AB1DE242A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52405" y="5411428"/>
            <a:ext cx="600165" cy="600165"/>
          </a:xfrm>
          <a:prstGeom prst="rect">
            <a:avLst/>
          </a:prstGeom>
        </p:spPr>
      </p:pic>
    </p:spTree>
    <p:extLst>
      <p:ext uri="{BB962C8B-B14F-4D97-AF65-F5344CB8AC3E}">
        <p14:creationId xmlns:p14="http://schemas.microsoft.com/office/powerpoint/2010/main" val="4074143889"/>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8F4766D0E234C74FB130901FE70DA0C4" ma:contentTypeVersion="10" ma:contentTypeDescription="Luo uusi asiakirja." ma:contentTypeScope="" ma:versionID="292df363c74ceea20688b56761e7611e">
  <xsd:schema xmlns:xsd="http://www.w3.org/2001/XMLSchema" xmlns:xs="http://www.w3.org/2001/XMLSchema" xmlns:p="http://schemas.microsoft.com/office/2006/metadata/properties" xmlns:ns3="699c487f-4cd5-4de5-a739-3e4bb099278a" xmlns:ns4="ca0772ba-aaee-46f6-aa17-79d085e25313" targetNamespace="http://schemas.microsoft.com/office/2006/metadata/properties" ma:root="true" ma:fieldsID="5348ce8a365402bee1d923bc244451ad" ns3:_="" ns4:_="">
    <xsd:import namespace="699c487f-4cd5-4de5-a739-3e4bb099278a"/>
    <xsd:import namespace="ca0772ba-aaee-46f6-aa17-79d085e2531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9c487f-4cd5-4de5-a739-3e4bb099278a" elementFormDefault="qualified">
    <xsd:import namespace="http://schemas.microsoft.com/office/2006/documentManagement/types"/>
    <xsd:import namespace="http://schemas.microsoft.com/office/infopath/2007/PartnerControls"/>
    <xsd:element name="SharedWithUsers" ma:index="8" nillable="true" ma:displayName="Jaett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element name="SharingHintHash" ma:index="10" nillable="true" ma:displayName="Jakamisvihjeen hajautus"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0772ba-aaee-46f6-aa17-79d085e25313"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36E1D1-5BE6-4CDE-BDD7-BA5F5F58CA03}">
  <ds:schemaRefs>
    <ds:schemaRef ds:uri="http://www.w3.org/XML/1998/namespace"/>
    <ds:schemaRef ds:uri="http://schemas.openxmlformats.org/package/2006/metadata/core-properties"/>
    <ds:schemaRef ds:uri="http://schemas.microsoft.com/office/2006/metadata/properties"/>
    <ds:schemaRef ds:uri="http://schemas.microsoft.com/office/infopath/2007/PartnerControls"/>
    <ds:schemaRef ds:uri="http://purl.org/dc/terms/"/>
    <ds:schemaRef ds:uri="http://schemas.microsoft.com/office/2006/documentManagement/types"/>
    <ds:schemaRef ds:uri="http://purl.org/dc/elements/1.1/"/>
    <ds:schemaRef ds:uri="ca0772ba-aaee-46f6-aa17-79d085e25313"/>
    <ds:schemaRef ds:uri="699c487f-4cd5-4de5-a739-3e4bb099278a"/>
    <ds:schemaRef ds:uri="http://purl.org/dc/dcmitype/"/>
  </ds:schemaRefs>
</ds:datastoreItem>
</file>

<file path=customXml/itemProps2.xml><?xml version="1.0" encoding="utf-8"?>
<ds:datastoreItem xmlns:ds="http://schemas.openxmlformats.org/officeDocument/2006/customXml" ds:itemID="{18364C70-5469-47FF-AEBB-56104059DB08}">
  <ds:schemaRefs>
    <ds:schemaRef ds:uri="http://schemas.microsoft.com/sharepoint/v3/contenttype/forms"/>
  </ds:schemaRefs>
</ds:datastoreItem>
</file>

<file path=customXml/itemProps3.xml><?xml version="1.0" encoding="utf-8"?>
<ds:datastoreItem xmlns:ds="http://schemas.openxmlformats.org/officeDocument/2006/customXml" ds:itemID="{43A0760E-28B7-49CE-9897-D4D9FDA9B4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9c487f-4cd5-4de5-a739-3e4bb099278a"/>
    <ds:schemaRef ds:uri="ca0772ba-aaee-46f6-aa17-79d085e253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657</TotalTime>
  <Words>295</Words>
  <Application>Microsoft Office PowerPoint</Application>
  <PresentationFormat>Mukautettu</PresentationFormat>
  <Paragraphs>54</Paragraphs>
  <Slides>4</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4</vt:i4>
      </vt:variant>
    </vt:vector>
  </HeadingPairs>
  <TitlesOfParts>
    <vt:vector size="8" baseType="lpstr">
      <vt:lpstr>Arial</vt:lpstr>
      <vt:lpstr>Calibri</vt:lpstr>
      <vt:lpstr>Calibri Light</vt:lpstr>
      <vt:lpstr>Office-teema</vt:lpstr>
      <vt:lpstr>PowerPoint-esitys</vt:lpstr>
      <vt:lpstr>PowerPoint-esitys</vt:lpstr>
      <vt:lpstr>PowerPoint-esitys</vt:lpstr>
      <vt:lpstr>PowerPoint-esitys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Elina Kelola</dc:creator>
  <cp:lastModifiedBy>Rasimus Anne</cp:lastModifiedBy>
  <cp:revision>23</cp:revision>
  <dcterms:created xsi:type="dcterms:W3CDTF">2019-06-04T09:30:44Z</dcterms:created>
  <dcterms:modified xsi:type="dcterms:W3CDTF">2020-02-28T13:03:57Z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0x0101008F4766D0E234C74FB130901FE70DA0C4</vt:lpwstr>
  </property>
</Properties>
</file>